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8" r:id="rId3"/>
    <p:sldId id="260" r:id="rId4"/>
    <p:sldId id="261" r:id="rId5"/>
    <p:sldId id="266" r:id="rId6"/>
    <p:sldId id="262" r:id="rId7"/>
    <p:sldId id="264" r:id="rId8"/>
    <p:sldId id="270" r:id="rId9"/>
    <p:sldId id="274" r:id="rId10"/>
    <p:sldId id="275" r:id="rId11"/>
    <p:sldId id="276" r:id="rId12"/>
    <p:sldId id="277" r:id="rId13"/>
    <p:sldId id="267" r:id="rId14"/>
    <p:sldId id="268" r:id="rId15"/>
    <p:sldId id="272" r:id="rId16"/>
    <p:sldId id="273" r:id="rId17"/>
  </p:sldIdLst>
  <p:sldSz cx="9144000" cy="5715000" type="screen16x10"/>
  <p:notesSz cx="6858000" cy="9144000"/>
  <p:defaultTextStyle>
    <a:defPPr>
      <a:defRPr lang="ja-JP"/>
    </a:defPPr>
    <a:lvl1pPr marL="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93924" autoAdjust="0"/>
  </p:normalViewPr>
  <p:slideViewPr>
    <p:cSldViewPr snapToGrid="0" showGuides="1">
      <p:cViewPr varScale="1">
        <p:scale>
          <a:sx n="111" d="100"/>
          <a:sy n="111" d="100"/>
        </p:scale>
        <p:origin x="1192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5A657-BD53-46A4-84C7-18ABD41AA7F9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86A9C-C967-4ED4-9A60-68D837810E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67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675" y="1991870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22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23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47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/>
          <a:lstStyle>
            <a:lvl1pPr>
              <a:defRPr u="sng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7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22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57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0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81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23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0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B17-CE4C-42DD-AEDB-B62939FBF2E8}" type="datetimeFigureOut">
              <a:rPr kumimoji="1" lang="ja-JP" altLang="en-US" smtClean="0"/>
              <a:t>2019/1/18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307E9-FC5D-4C7C-A73F-CD71702AEB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90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83054" y="1277495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73629" y="1706120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7329" y="1834707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15853" y="3092457"/>
            <a:ext cx="1219200" cy="714375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994636" y="3449644"/>
            <a:ext cx="1219200" cy="714375"/>
          </a:xfrm>
          <a:prstGeom prst="rect">
            <a:avLst/>
          </a:prstGeom>
          <a:solidFill>
            <a:schemeClr val="accent4">
              <a:lumMod val="40000"/>
              <a:lumOff val="6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27470" y="3723130"/>
            <a:ext cx="1219200" cy="714375"/>
          </a:xfrm>
          <a:prstGeom prst="rect">
            <a:avLst/>
          </a:prstGeom>
          <a:solidFill>
            <a:schemeClr val="accent5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kumimoji="1" sz="140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09260" y="2549082"/>
            <a:ext cx="3001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13</a:t>
            </a:r>
            <a:r>
              <a:rPr lang="en-US" altLang="ja-JP" sz="4000" dirty="0"/>
              <a:t>. </a:t>
            </a:r>
            <a:r>
              <a:rPr kumimoji="1" lang="ja-JP" altLang="en-US" sz="4000" dirty="0"/>
              <a:t>領域分析</a:t>
            </a:r>
          </a:p>
        </p:txBody>
      </p:sp>
    </p:spTree>
    <p:extLst>
      <p:ext uri="{BB962C8B-B14F-4D97-AF65-F5344CB8AC3E}">
        <p14:creationId xmlns:p14="http://schemas.microsoft.com/office/powerpoint/2010/main" val="10352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173682" y="174163"/>
            <a:ext cx="4539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100m</a:t>
            </a:r>
            <a:r>
              <a:rPr kumimoji="1" lang="ja-JP" altLang="en-US" sz="1600" b="1" dirty="0"/>
              <a:t>ごとの多重リングバッファ</a:t>
            </a:r>
            <a:r>
              <a:rPr kumimoji="1" lang="en-US" altLang="ja-JP" sz="1600" b="1" dirty="0"/>
              <a:t>(</a:t>
            </a:r>
            <a:r>
              <a:rPr lang="en-US" altLang="ja-JP" sz="1600" b="1" dirty="0"/>
              <a:t>300m</a:t>
            </a:r>
            <a:r>
              <a:rPr kumimoji="1" lang="en-US" altLang="ja-JP" sz="1600" b="1" dirty="0"/>
              <a:t>)</a:t>
            </a:r>
            <a:r>
              <a:rPr kumimoji="1" lang="ja-JP" altLang="en-US" sz="1600" b="1" dirty="0"/>
              <a:t>ができた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2964" y="5315262"/>
            <a:ext cx="897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400" b="1" dirty="0"/>
              <a:t>この処理で出力できるバッファは仮ファイルになるため、レイヤが必要な場合は、新規レイヤとして出力する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D51F86-683F-4FA1-BEF9-15F743646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80" y="512717"/>
            <a:ext cx="7280439" cy="46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9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D2CCF4-669D-493F-8C9E-9E763B11C7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788" y="122708"/>
            <a:ext cx="3413198" cy="546958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28125" y="294968"/>
            <a:ext cx="408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属性情報を用いて、</a:t>
            </a:r>
            <a:r>
              <a:rPr lang="en-US" altLang="ja-JP" sz="1600" b="1" dirty="0"/>
              <a:t>1</a:t>
            </a:r>
            <a:r>
              <a:rPr kumimoji="1" lang="en-US" altLang="ja-JP" sz="1600" b="1" dirty="0"/>
              <a:t>00</a:t>
            </a:r>
            <a:r>
              <a:rPr lang="en-US" altLang="ja-JP" sz="1600" b="1" dirty="0"/>
              <a:t>m</a:t>
            </a:r>
            <a:r>
              <a:rPr kumimoji="1" lang="ja-JP" altLang="en-US" sz="1600" b="1" dirty="0"/>
              <a:t>ごとの色分けを行う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00E0327-181A-4B65-986D-0573D364E5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761" y="943254"/>
            <a:ext cx="5697211" cy="4082789"/>
          </a:xfrm>
          <a:prstGeom prst="rect">
            <a:avLst/>
          </a:prstGeom>
        </p:spPr>
      </p:pic>
      <p:cxnSp>
        <p:nvCxnSpPr>
          <p:cNvPr id="10" name="直線矢印コネクタ 9"/>
          <p:cNvCxnSpPr>
            <a:cxnSpLocks/>
          </p:cNvCxnSpPr>
          <p:nvPr/>
        </p:nvCxnSpPr>
        <p:spPr>
          <a:xfrm flipV="1">
            <a:off x="2808849" y="4867422"/>
            <a:ext cx="647114" cy="482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D91B390-823A-4D0A-950E-A9A0CDE3C757}"/>
              </a:ext>
            </a:extLst>
          </p:cNvPr>
          <p:cNvSpPr/>
          <p:nvPr/>
        </p:nvSpPr>
        <p:spPr>
          <a:xfrm>
            <a:off x="3362178" y="1758462"/>
            <a:ext cx="1659988" cy="187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2F1BCD1-275C-4173-8D5A-8F58AADF7AD0}"/>
              </a:ext>
            </a:extLst>
          </p:cNvPr>
          <p:cNvSpPr/>
          <p:nvPr/>
        </p:nvSpPr>
        <p:spPr>
          <a:xfrm>
            <a:off x="5064368" y="1176997"/>
            <a:ext cx="2663483" cy="17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CC8E105-0B66-48D8-B779-893E34527A3E}"/>
              </a:ext>
            </a:extLst>
          </p:cNvPr>
          <p:cNvSpPr/>
          <p:nvPr/>
        </p:nvSpPr>
        <p:spPr>
          <a:xfrm>
            <a:off x="5064367" y="1410740"/>
            <a:ext cx="2663483" cy="178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EC2A2B7-906D-4732-8E80-D8F1C3E2DBB0}"/>
              </a:ext>
            </a:extLst>
          </p:cNvPr>
          <p:cNvSpPr/>
          <p:nvPr/>
        </p:nvSpPr>
        <p:spPr>
          <a:xfrm>
            <a:off x="5064367" y="4359812"/>
            <a:ext cx="618981" cy="22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F80B68A-C36D-4406-B9BE-7A992205C15D}"/>
              </a:ext>
            </a:extLst>
          </p:cNvPr>
          <p:cNvSpPr/>
          <p:nvPr/>
        </p:nvSpPr>
        <p:spPr>
          <a:xfrm>
            <a:off x="8407729" y="4804477"/>
            <a:ext cx="618981" cy="22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39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5571" y="172205"/>
            <a:ext cx="7496629" cy="408366"/>
          </a:xfrm>
        </p:spPr>
        <p:txBody>
          <a:bodyPr>
            <a:normAutofit/>
          </a:bodyPr>
          <a:lstStyle/>
          <a:p>
            <a:r>
              <a:rPr lang="en-US" altLang="ja-JP" sz="2000" b="1" u="none" dirty="0"/>
              <a:t>100m</a:t>
            </a:r>
            <a:r>
              <a:rPr lang="ja-JP" altLang="en-US" sz="2000" b="1" u="none" dirty="0"/>
              <a:t>ごとに色分けした多重リングバッファが表示できた。</a:t>
            </a:r>
            <a:endParaRPr kumimoji="1" lang="ja-JP" altLang="en-US" sz="2000" b="1" u="none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9DE3B9-B6F2-49D6-8B73-738FAB570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2" y="661181"/>
            <a:ext cx="7288454" cy="46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DCFCA6F-A9FF-47A8-8E07-A7C18516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32" y="790597"/>
            <a:ext cx="4128617" cy="373582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b="1" u="none" dirty="0">
                <a:solidFill>
                  <a:srgbClr val="0070C0"/>
                </a:solidFill>
              </a:rPr>
              <a:t>2</a:t>
            </a:r>
            <a:r>
              <a:rPr kumimoji="1" lang="en-US" altLang="ja-JP" sz="3200" b="1" u="none" dirty="0">
                <a:solidFill>
                  <a:srgbClr val="0070C0"/>
                </a:solidFill>
              </a:rPr>
              <a:t>.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 ボロノイ分割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8898" y="150678"/>
            <a:ext cx="532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ベクタ</a:t>
            </a:r>
            <a:r>
              <a:rPr lang="ja-JP" altLang="en-US" sz="2000" b="1" dirty="0">
                <a:solidFill>
                  <a:srgbClr val="0070C0"/>
                </a:solidFill>
              </a:rPr>
              <a:t>＞ジオメトリーツール＞ボロノイポリゴン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9626" y="4816722"/>
            <a:ext cx="2757947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1. </a:t>
            </a:r>
            <a:r>
              <a:rPr lang="ja-JP" altLang="en-US" b="1" dirty="0"/>
              <a:t>コンビニ</a:t>
            </a:r>
            <a:r>
              <a:rPr kumimoji="1" lang="ja-JP" altLang="en-US" b="1" dirty="0"/>
              <a:t>を選択</a:t>
            </a:r>
            <a:endParaRPr lang="en-US" altLang="ja-JP" b="1" dirty="0"/>
          </a:p>
          <a:p>
            <a:r>
              <a:rPr lang="en-US" altLang="ja-JP" b="1" dirty="0"/>
              <a:t>2. </a:t>
            </a:r>
            <a:r>
              <a:rPr lang="ja-JP" altLang="en-US" b="1" dirty="0"/>
              <a:t>出力場所と名称を入力 </a:t>
            </a:r>
            <a:endParaRPr lang="en-US" altLang="ja-JP" b="1" dirty="0"/>
          </a:p>
          <a:p>
            <a:r>
              <a:rPr lang="en-US" altLang="ja-JP" b="1" dirty="0"/>
              <a:t>3. </a:t>
            </a:r>
            <a:r>
              <a:rPr lang="ja-JP" altLang="en-US" b="1" dirty="0"/>
              <a:t>実行をクリック</a:t>
            </a:r>
            <a:endParaRPr kumimoji="1" lang="ja-JP" altLang="en-US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6658445" y="113576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7137773" y="230760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6929222" y="400928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75667" y="5253335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/>
              <a:t>バッファ領域の値が大きいほど、ボロノイ</a:t>
            </a:r>
            <a:r>
              <a:rPr lang="ja-JP" altLang="en-US" sz="1200" b="1" dirty="0"/>
              <a:t>ポリゴンの一番外側の領域が大きくなる</a:t>
            </a:r>
            <a:endParaRPr kumimoji="1" lang="ja-JP" altLang="en-US" sz="1200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5B70E6-0835-4255-A36C-E08A0B002C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26" y="606874"/>
            <a:ext cx="4061997" cy="3939143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1D7482E-4DF3-4FBC-8E64-68F1C879ED2E}"/>
              </a:ext>
            </a:extLst>
          </p:cNvPr>
          <p:cNvCxnSpPr>
            <a:cxnSpLocks/>
          </p:cNvCxnSpPr>
          <p:nvPr/>
        </p:nvCxnSpPr>
        <p:spPr>
          <a:xfrm flipV="1">
            <a:off x="3906129" y="2822917"/>
            <a:ext cx="565303" cy="7174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697132" y="287121"/>
            <a:ext cx="3793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下の図のようにボロノイ領域に分割された</a:t>
            </a:r>
            <a:endParaRPr kumimoji="1" lang="ja-JP" altLang="en-US" sz="1600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5EBC60-6AE3-4CD6-B51B-D62129898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3" y="763853"/>
            <a:ext cx="7151287" cy="45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AD34E0B-B3AA-403A-B079-DFEDB87820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12" y="975360"/>
            <a:ext cx="3922979" cy="354974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328977" y="76539"/>
            <a:ext cx="471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0070C0"/>
                </a:solidFill>
              </a:rPr>
              <a:t>ベクタ</a:t>
            </a:r>
            <a:r>
              <a:rPr lang="ja-JP" altLang="en-US" sz="1600" b="1" dirty="0">
                <a:solidFill>
                  <a:srgbClr val="0070C0"/>
                </a:solidFill>
              </a:rPr>
              <a:t>＞ジオメトリーツール＞ドローネ三角形分割</a:t>
            </a:r>
            <a:endParaRPr kumimoji="1" lang="ja-JP" alt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239865" y="136688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  <a:endParaRPr lang="ja-JP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239865" y="1927153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359233" y="416344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371475" y="157691"/>
            <a:ext cx="7886700" cy="505354"/>
          </a:xfrm>
        </p:spPr>
        <p:txBody>
          <a:bodyPr>
            <a:noAutofit/>
          </a:bodyPr>
          <a:lstStyle/>
          <a:p>
            <a:r>
              <a:rPr lang="ja-JP" altLang="en-US" sz="3200" b="1" u="none" dirty="0">
                <a:solidFill>
                  <a:srgbClr val="0070C0"/>
                </a:solidFill>
              </a:rPr>
              <a:t>ドローネ三角形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分割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D8A3DD-8EA0-42EA-8881-46AB9C81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71" y="744196"/>
            <a:ext cx="4788718" cy="378091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01FF3E-6983-4C92-AECF-731D805A7D9E}"/>
              </a:ext>
            </a:extLst>
          </p:cNvPr>
          <p:cNvSpPr txBox="1"/>
          <p:nvPr/>
        </p:nvSpPr>
        <p:spPr>
          <a:xfrm>
            <a:off x="269626" y="4816722"/>
            <a:ext cx="2757947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1. </a:t>
            </a:r>
            <a:r>
              <a:rPr lang="ja-JP" altLang="en-US" b="1" dirty="0"/>
              <a:t>コンビニ</a:t>
            </a:r>
            <a:r>
              <a:rPr kumimoji="1" lang="ja-JP" altLang="en-US" b="1" dirty="0"/>
              <a:t>を選択</a:t>
            </a:r>
            <a:endParaRPr lang="en-US" altLang="ja-JP" b="1" dirty="0"/>
          </a:p>
          <a:p>
            <a:r>
              <a:rPr lang="en-US" altLang="ja-JP" b="1" dirty="0"/>
              <a:t>2. </a:t>
            </a:r>
            <a:r>
              <a:rPr lang="ja-JP" altLang="en-US" b="1" dirty="0"/>
              <a:t>出力場所と名称を入力 </a:t>
            </a:r>
            <a:endParaRPr lang="en-US" altLang="ja-JP" b="1" dirty="0"/>
          </a:p>
          <a:p>
            <a:r>
              <a:rPr lang="en-US" altLang="ja-JP" b="1" dirty="0"/>
              <a:t>3. </a:t>
            </a:r>
            <a:r>
              <a:rPr lang="ja-JP" altLang="en-US" b="1" dirty="0"/>
              <a:t>実行をクリック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3306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6A549C-D660-4A02-A9C3-F715F91E44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3" y="722141"/>
            <a:ext cx="7156035" cy="45614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0E2F03C-F1F9-4248-8848-441A863640CC}"/>
              </a:ext>
            </a:extLst>
          </p:cNvPr>
          <p:cNvSpPr txBox="1"/>
          <p:nvPr/>
        </p:nvSpPr>
        <p:spPr>
          <a:xfrm>
            <a:off x="2697132" y="287121"/>
            <a:ext cx="382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下の図のようにドローネ三角形分割できた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473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3" y="1034161"/>
            <a:ext cx="4978635" cy="39829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dirty="0">
                <a:solidFill>
                  <a:srgbClr val="0070C0"/>
                </a:solidFill>
              </a:rPr>
              <a:t>領域分析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46459" y="2975403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1</a:t>
            </a:r>
            <a:r>
              <a:rPr kumimoji="1" lang="ja-JP" altLang="en-US" sz="1400" b="1" dirty="0"/>
              <a:t>　</a:t>
            </a:r>
            <a:r>
              <a:rPr lang="ja-JP" altLang="ja-JP" sz="1400" b="1" dirty="0"/>
              <a:t>バッファによる領域分析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8859" y="3283180"/>
            <a:ext cx="333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/>
              <a:t>A.  </a:t>
            </a:r>
            <a:r>
              <a:rPr lang="ja-JP" altLang="en-US" sz="1200" b="1" dirty="0"/>
              <a:t>点バッファとバッファ内に含まれる地物の抽出</a:t>
            </a:r>
            <a:endParaRPr lang="en-US" altLang="ja-JP" sz="1200" b="1" dirty="0"/>
          </a:p>
          <a:p>
            <a:r>
              <a:rPr lang="ja-JP" altLang="en-US" sz="1200" b="1" dirty="0"/>
              <a:t>　　　補足：多重リングバッファ</a:t>
            </a:r>
            <a:endParaRPr lang="en-US" altLang="ja-JP" sz="12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8859" y="377050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/>
              <a:t>B.</a:t>
            </a:r>
            <a:r>
              <a:rPr lang="ja-JP" altLang="en-US" sz="1200" b="1" dirty="0"/>
              <a:t>　線バッファと面バッファ</a:t>
            </a:r>
            <a:endParaRPr lang="ja-JP" altLang="ja-JP" sz="12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46459" y="4162159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２</a:t>
            </a:r>
            <a:r>
              <a:rPr kumimoji="1" lang="ja-JP" altLang="en-US" sz="1400" b="1" dirty="0"/>
              <a:t>　ボロノイ分割に</a:t>
            </a:r>
            <a:r>
              <a:rPr lang="ja-JP" altLang="ja-JP" sz="1400" b="1" dirty="0"/>
              <a:t>よる領域分析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7430070" y="4584488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/>
              <a:t>補足：ドローネ三角形</a:t>
            </a:r>
            <a:endParaRPr lang="en-US" altLang="ja-JP" sz="12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55758" y="2643561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[</a:t>
            </a:r>
            <a:r>
              <a:rPr lang="ja-JP" altLang="en-US" sz="1400" b="1" dirty="0"/>
              <a:t>実習内容</a:t>
            </a:r>
            <a:r>
              <a:rPr lang="en-US" altLang="ja-JP" sz="1400" b="1" dirty="0"/>
              <a:t>]</a:t>
            </a:r>
            <a:endParaRPr lang="ja-JP" altLang="ja-JP" sz="1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46459" y="1034161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[</a:t>
            </a:r>
            <a:r>
              <a:rPr lang="ja-JP" altLang="en-US" sz="1400" b="1" dirty="0"/>
              <a:t>使用データ</a:t>
            </a:r>
            <a:r>
              <a:rPr lang="en-US" altLang="ja-JP" sz="1400" b="1" dirty="0"/>
              <a:t>]</a:t>
            </a:r>
            <a:endParaRPr lang="ja-JP" altLang="ja-JP" sz="14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5217925" y="1583458"/>
            <a:ext cx="3849875" cy="3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/>
              <a:t>13.md</a:t>
            </a:r>
            <a:r>
              <a:rPr lang="ja-JP" altLang="en-US" b="1" dirty="0"/>
              <a:t>を参照してください。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00476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101932C-0BFD-4F0B-B26E-3B2978AE4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56" y="921426"/>
            <a:ext cx="3441959" cy="400434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62A436E-DDBB-43C2-B0A2-CB996FFFE1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31" y="863781"/>
            <a:ext cx="5148222" cy="406857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6225" y="416072"/>
            <a:ext cx="7886700" cy="505354"/>
          </a:xfrm>
        </p:spPr>
        <p:txBody>
          <a:bodyPr>
            <a:normAutofit/>
          </a:bodyPr>
          <a:lstStyle/>
          <a:p>
            <a:r>
              <a:rPr lang="en-US" altLang="ja-JP" sz="1400" b="1" u="none" dirty="0">
                <a:solidFill>
                  <a:srgbClr val="0070C0"/>
                </a:solidFill>
              </a:rPr>
              <a:t>A-1.</a:t>
            </a:r>
            <a:r>
              <a:rPr lang="ja-JP" altLang="en-US" sz="1400" b="1" u="none">
                <a:solidFill>
                  <a:srgbClr val="0070C0"/>
                </a:solidFill>
              </a:rPr>
              <a:t>　コンビニから</a:t>
            </a:r>
            <a:r>
              <a:rPr lang="en-US" altLang="ja-JP" sz="1400" b="1" u="none" dirty="0">
                <a:solidFill>
                  <a:srgbClr val="0070C0"/>
                </a:solidFill>
              </a:rPr>
              <a:t>500</a:t>
            </a:r>
            <a:r>
              <a:rPr lang="ja-JP" altLang="en-US" sz="1400" b="1" u="none" dirty="0" err="1">
                <a:solidFill>
                  <a:srgbClr val="0070C0"/>
                </a:solidFill>
              </a:rPr>
              <a:t>ｍ</a:t>
            </a:r>
            <a:r>
              <a:rPr lang="ja-JP" altLang="en-US" sz="1400" b="1" u="none" dirty="0">
                <a:solidFill>
                  <a:srgbClr val="0070C0"/>
                </a:solidFill>
              </a:rPr>
              <a:t>のバッファ</a:t>
            </a:r>
            <a:endParaRPr kumimoji="1" lang="ja-JP" altLang="en-US" sz="1400" b="1" u="none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07584" y="146783"/>
            <a:ext cx="4486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ベクタ　</a:t>
            </a:r>
            <a:r>
              <a:rPr lang="ja-JP" altLang="en-US" sz="2000" b="1" dirty="0">
                <a:solidFill>
                  <a:srgbClr val="0070C0"/>
                </a:solidFill>
              </a:rPr>
              <a:t>＞　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空間演算ツール</a:t>
            </a:r>
            <a:r>
              <a:rPr lang="ja-JP" altLang="en-US" sz="2000" b="1" dirty="0">
                <a:solidFill>
                  <a:srgbClr val="0070C0"/>
                </a:solidFill>
              </a:rPr>
              <a:t>＞　バッファ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74735" y="127807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40038" y="175671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74301" y="224064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38937" y="360662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473235" y="454884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⑤</a:t>
            </a:r>
            <a:endParaRPr kumimoji="1" lang="ja-JP" altLang="en-US" sz="18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16779" y="5173584"/>
            <a:ext cx="877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1.</a:t>
            </a:r>
            <a:r>
              <a:rPr lang="ja-JP" altLang="en-US" sz="1600" b="1" dirty="0"/>
              <a:t> </a:t>
            </a:r>
            <a:r>
              <a:rPr kumimoji="1" lang="ja-JP" altLang="en-US" sz="1600" b="1" dirty="0"/>
              <a:t>コンビニを選択する</a:t>
            </a:r>
            <a:r>
              <a:rPr lang="en-US" altLang="ja-JP" sz="1600" b="1" dirty="0"/>
              <a:t> 2.</a:t>
            </a:r>
            <a:r>
              <a:rPr lang="ja-JP" altLang="en-US" sz="1600" b="1" dirty="0"/>
              <a:t>距離を</a:t>
            </a:r>
            <a:r>
              <a:rPr lang="en-US" altLang="ja-JP" sz="1600" b="1" dirty="0"/>
              <a:t>500</a:t>
            </a:r>
            <a:r>
              <a:rPr lang="ja-JP" altLang="en-US" sz="1600" b="1" dirty="0"/>
              <a:t>とし、</a:t>
            </a:r>
            <a:r>
              <a:rPr lang="en-US" altLang="ja-JP" sz="1600" b="1" dirty="0"/>
              <a:t>500m</a:t>
            </a:r>
            <a:r>
              <a:rPr lang="ja-JP" altLang="en-US" sz="1600" b="1" dirty="0"/>
              <a:t>のバッファを作成する</a:t>
            </a:r>
            <a:r>
              <a:rPr lang="en-US" altLang="ja-JP" sz="1600" b="1" dirty="0"/>
              <a:t> 3. </a:t>
            </a:r>
            <a:r>
              <a:rPr lang="ja-JP" altLang="en-US" sz="1600" b="1" dirty="0"/>
              <a:t>円を近似させる線分の数</a:t>
            </a:r>
            <a:r>
              <a:rPr lang="en-US" altLang="ja-JP" sz="1600" b="1" dirty="0"/>
              <a:t>10</a:t>
            </a:r>
            <a:r>
              <a:rPr lang="ja-JP" altLang="en-US" sz="1600" b="1" dirty="0"/>
              <a:t>をする　</a:t>
            </a:r>
            <a:r>
              <a:rPr lang="en-US" altLang="ja-JP" sz="1600" b="1" dirty="0"/>
              <a:t>4. </a:t>
            </a:r>
            <a:r>
              <a:rPr kumimoji="1" lang="ja-JP" altLang="en-US" sz="1600" b="1" dirty="0"/>
              <a:t>出力先と名称を指定</a:t>
            </a:r>
            <a:r>
              <a:rPr lang="en-US" altLang="ja-JP" sz="1600" b="1" dirty="0"/>
              <a:t> 5. OK</a:t>
            </a:r>
            <a:r>
              <a:rPr lang="ja-JP" altLang="en-US" sz="1600" b="1" dirty="0"/>
              <a:t>をクリック</a:t>
            </a:r>
            <a:endParaRPr kumimoji="1" lang="ja-JP" altLang="en-US" sz="1600" b="1" dirty="0"/>
          </a:p>
        </p:txBody>
      </p: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286257" y="1322080"/>
            <a:ext cx="1227852" cy="220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タイトル 3">
            <a:extLst>
              <a:ext uri="{FF2B5EF4-FFF2-40B4-BE49-F238E27FC236}">
                <a16:creationId xmlns:a16="http://schemas.microsoft.com/office/drawing/2014/main" id="{94D3A682-162B-46AB-9151-3996AD33D818}"/>
              </a:ext>
            </a:extLst>
          </p:cNvPr>
          <p:cNvSpPr txBox="1">
            <a:spLocks/>
          </p:cNvSpPr>
          <p:nvPr/>
        </p:nvSpPr>
        <p:spPr>
          <a:xfrm>
            <a:off x="311103" y="93795"/>
            <a:ext cx="3054041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000" b="1" u="none">
                <a:solidFill>
                  <a:srgbClr val="0070C0"/>
                </a:solidFill>
              </a:rPr>
              <a:t>1</a:t>
            </a:r>
            <a:r>
              <a:rPr lang="ja-JP" altLang="en-US" sz="2000" b="1" u="none">
                <a:solidFill>
                  <a:srgbClr val="0070C0"/>
                </a:solidFill>
              </a:rPr>
              <a:t>　</a:t>
            </a:r>
            <a:r>
              <a:rPr lang="ja-JP" altLang="ja-JP" sz="2000" b="1" u="none">
                <a:solidFill>
                  <a:srgbClr val="0070C0"/>
                </a:solidFill>
              </a:rPr>
              <a:t>バッファによる領域分析</a:t>
            </a:r>
            <a:endParaRPr lang="ja-JP" altLang="ja-JP" sz="2000" b="1" u="non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C2E0B3A-FC5C-46C2-B3E4-88AC61BB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43" y="969158"/>
            <a:ext cx="4067957" cy="373913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55186" y="508684"/>
            <a:ext cx="3978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各コンビニから</a:t>
            </a:r>
            <a:r>
              <a:rPr lang="en-US" altLang="ja-JP" sz="1600" b="1" dirty="0"/>
              <a:t>500m</a:t>
            </a:r>
            <a:r>
              <a:rPr lang="ja-JP" altLang="en-US" sz="1600" b="1" dirty="0"/>
              <a:t>のエリアが表示できた</a:t>
            </a:r>
            <a:endParaRPr lang="en-US" altLang="ja-JP" sz="16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27023" y="496437"/>
            <a:ext cx="3724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`</a:t>
            </a:r>
            <a:r>
              <a:rPr lang="ja-JP" altLang="en-US" sz="1600" b="1" dirty="0"/>
              <a:t>結果を融合する</a:t>
            </a:r>
            <a:r>
              <a:rPr lang="en-US" altLang="ja-JP" sz="1600" b="1" dirty="0"/>
              <a:t>`</a:t>
            </a:r>
            <a:r>
              <a:rPr lang="ja-JP" altLang="en-US" sz="1600" b="1" dirty="0"/>
              <a:t>にチェックをいれた場合</a:t>
            </a:r>
            <a:endParaRPr lang="en-US" altLang="ja-JP" sz="1600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E458918-98C3-42AA-A49C-F5C777E48A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4620" y="925484"/>
            <a:ext cx="4028901" cy="37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7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b="1" u="none" dirty="0">
                <a:solidFill>
                  <a:srgbClr val="0070C0"/>
                </a:solidFill>
              </a:rPr>
              <a:t>B.</a:t>
            </a:r>
            <a:r>
              <a:rPr kumimoji="1" lang="ja-JP" altLang="en-US" sz="3200" b="1" u="none" dirty="0">
                <a:solidFill>
                  <a:srgbClr val="0070C0"/>
                </a:solidFill>
              </a:rPr>
              <a:t>線バッファと面バッファ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1475" y="605167"/>
            <a:ext cx="452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同じ方法で、ラインやポリゴンからバッファができる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4278" y="4947204"/>
            <a:ext cx="306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河川（ライン）から</a:t>
            </a:r>
            <a:r>
              <a:rPr lang="en-US" altLang="ja-JP" sz="1600" b="1" dirty="0"/>
              <a:t>250m</a:t>
            </a:r>
            <a:r>
              <a:rPr lang="ja-JP" altLang="en-US" sz="1600" b="1" dirty="0"/>
              <a:t>のバッファ</a:t>
            </a:r>
            <a:endParaRPr kumimoji="1" lang="ja-JP" altLang="en-US" sz="16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77981" y="4947204"/>
            <a:ext cx="3671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東京</a:t>
            </a:r>
            <a:r>
              <a:rPr lang="en-US" altLang="ja-JP" sz="1600" b="1" dirty="0"/>
              <a:t>23</a:t>
            </a:r>
            <a:r>
              <a:rPr lang="ja-JP" altLang="en-US" sz="1600" b="1" dirty="0"/>
              <a:t>区（ポリゴン）から</a:t>
            </a:r>
            <a:r>
              <a:rPr lang="en-US" altLang="ja-JP" sz="1600" b="1" dirty="0"/>
              <a:t>5</a:t>
            </a:r>
            <a:r>
              <a:rPr lang="ja-JP" altLang="en-US" sz="1600" b="1" dirty="0"/>
              <a:t>ｋｍのバッファ</a:t>
            </a:r>
            <a:endParaRPr kumimoji="1" lang="ja-JP" altLang="en-US" sz="16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18F77B-9304-48CB-9FB3-CF7CD72877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1074463"/>
            <a:ext cx="4300025" cy="38727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B441467-0F23-487B-8363-6FBF2215F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7981" y="1074462"/>
            <a:ext cx="3935585" cy="38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6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B705B002-F558-4B6D-8BAA-99ED5EB0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40" y="890951"/>
            <a:ext cx="4042747" cy="47032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71475" y="143623"/>
            <a:ext cx="7886700" cy="505354"/>
          </a:xfrm>
        </p:spPr>
        <p:txBody>
          <a:bodyPr>
            <a:normAutofit fontScale="90000"/>
          </a:bodyPr>
          <a:lstStyle/>
          <a:p>
            <a:r>
              <a:rPr lang="en-US" altLang="ja-JP" b="1" u="none" dirty="0">
                <a:solidFill>
                  <a:srgbClr val="0070C0"/>
                </a:solidFill>
              </a:rPr>
              <a:t>A-</a:t>
            </a:r>
            <a:r>
              <a:rPr lang="ja-JP" altLang="en-US" b="1" u="none" dirty="0">
                <a:solidFill>
                  <a:srgbClr val="0070C0"/>
                </a:solidFill>
              </a:rPr>
              <a:t>２</a:t>
            </a:r>
            <a:r>
              <a:rPr lang="en-US" altLang="ja-JP" b="1" u="none" dirty="0">
                <a:solidFill>
                  <a:srgbClr val="0070C0"/>
                </a:solidFill>
              </a:rPr>
              <a:t>.</a:t>
            </a:r>
            <a:r>
              <a:rPr lang="ja-JP" altLang="en-US" b="1" u="none" dirty="0">
                <a:solidFill>
                  <a:srgbClr val="0070C0"/>
                </a:solidFill>
              </a:rPr>
              <a:t>　</a:t>
            </a:r>
            <a:r>
              <a:rPr kumimoji="1" lang="ja-JP" altLang="en-US" b="1" u="none" dirty="0">
                <a:solidFill>
                  <a:srgbClr val="0070C0"/>
                </a:solidFill>
              </a:rPr>
              <a:t>空間検索を利用した抽出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01496" y="183500"/>
            <a:ext cx="3242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0070C0"/>
                </a:solidFill>
              </a:rPr>
              <a:t>ベクタ＞調査ツール＞場所による選択</a:t>
            </a:r>
            <a:r>
              <a:rPr lang="ja-JP" altLang="en-US" sz="1400" b="1" dirty="0">
                <a:solidFill>
                  <a:srgbClr val="0070C0"/>
                </a:solidFill>
              </a:rPr>
              <a:t>　</a:t>
            </a:r>
            <a:endParaRPr kumimoji="1" lang="en-US" altLang="ja-JP" sz="1400" b="1" dirty="0">
              <a:solidFill>
                <a:srgbClr val="0070C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618AEC-BD3D-4A89-939B-260E7204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42" y="928468"/>
            <a:ext cx="4368496" cy="300516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444A4B-367D-45C7-B504-1DDB155EB546}"/>
              </a:ext>
            </a:extLst>
          </p:cNvPr>
          <p:cNvSpPr txBox="1"/>
          <p:nvPr/>
        </p:nvSpPr>
        <p:spPr>
          <a:xfrm>
            <a:off x="6860556" y="127807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40234DC-23FD-484C-964F-D3591F43A798}"/>
              </a:ext>
            </a:extLst>
          </p:cNvPr>
          <p:cNvSpPr txBox="1"/>
          <p:nvPr/>
        </p:nvSpPr>
        <p:spPr>
          <a:xfrm>
            <a:off x="4468837" y="197208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7EDEDCD-19EF-4760-A515-0AD341CF7D09}"/>
              </a:ext>
            </a:extLst>
          </p:cNvPr>
          <p:cNvSpPr txBox="1"/>
          <p:nvPr/>
        </p:nvSpPr>
        <p:spPr>
          <a:xfrm>
            <a:off x="6879103" y="270829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4B5A32-A80D-424F-8C31-AE658FC79CF5}"/>
              </a:ext>
            </a:extLst>
          </p:cNvPr>
          <p:cNvSpPr txBox="1"/>
          <p:nvPr/>
        </p:nvSpPr>
        <p:spPr>
          <a:xfrm>
            <a:off x="6982266" y="489496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AB57FF-1A79-48D1-979B-1BEA8CC505DF}"/>
              </a:ext>
            </a:extLst>
          </p:cNvPr>
          <p:cNvSpPr txBox="1"/>
          <p:nvPr/>
        </p:nvSpPr>
        <p:spPr>
          <a:xfrm>
            <a:off x="371475" y="583175"/>
            <a:ext cx="626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0070C0"/>
                </a:solidFill>
              </a:rPr>
              <a:t>郵便局のデータを読み込み、コンビニから５００ｍ以内の郵便局数を求める</a:t>
            </a:r>
            <a:endParaRPr kumimoji="1" lang="en-US" altLang="ja-JP" sz="1400" b="1" dirty="0">
              <a:solidFill>
                <a:srgbClr val="0070C0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2F0A610-3BF9-41B2-A72E-C5EBA4F583F4}"/>
              </a:ext>
            </a:extLst>
          </p:cNvPr>
          <p:cNvCxnSpPr/>
          <p:nvPr/>
        </p:nvCxnSpPr>
        <p:spPr>
          <a:xfrm flipV="1">
            <a:off x="3793588" y="1688123"/>
            <a:ext cx="820615" cy="283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66C49B0-0364-4240-B96C-ABA88BB92216}"/>
              </a:ext>
            </a:extLst>
          </p:cNvPr>
          <p:cNvSpPr txBox="1"/>
          <p:nvPr/>
        </p:nvSpPr>
        <p:spPr>
          <a:xfrm>
            <a:off x="77162" y="4639977"/>
            <a:ext cx="3408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1. </a:t>
            </a:r>
            <a:r>
              <a:rPr lang="ja-JP" altLang="en-US" sz="1600" dirty="0"/>
              <a:t>郵便局を選択</a:t>
            </a:r>
            <a:endParaRPr lang="en-US" altLang="ja-JP" sz="1600" dirty="0"/>
          </a:p>
          <a:p>
            <a:r>
              <a:rPr kumimoji="1" lang="en-US" altLang="ja-JP" sz="1600" dirty="0"/>
              <a:t>2.</a:t>
            </a:r>
            <a:r>
              <a:rPr lang="en-US" altLang="ja-JP" sz="1600" dirty="0"/>
              <a:t> `</a:t>
            </a:r>
            <a:r>
              <a:rPr lang="ja-JP" altLang="en-US" sz="1600" dirty="0"/>
              <a:t>交わる</a:t>
            </a:r>
            <a:r>
              <a:rPr lang="en-US" altLang="ja-JP" sz="1600" dirty="0"/>
              <a:t>`</a:t>
            </a:r>
            <a:r>
              <a:rPr lang="ja-JP" altLang="en-US" sz="1600" dirty="0"/>
              <a:t>にチェックをつける</a:t>
            </a:r>
            <a:endParaRPr lang="en-US" altLang="ja-JP" sz="1600" dirty="0"/>
          </a:p>
          <a:p>
            <a:r>
              <a:rPr kumimoji="1" lang="en-US" altLang="ja-JP" sz="1600" dirty="0"/>
              <a:t>3. </a:t>
            </a:r>
            <a:r>
              <a:rPr lang="ja-JP" altLang="en-US" sz="1600" dirty="0"/>
              <a:t>コンビニから</a:t>
            </a:r>
            <a:r>
              <a:rPr lang="en-US" altLang="ja-JP" sz="1600" dirty="0"/>
              <a:t>500m</a:t>
            </a:r>
            <a:r>
              <a:rPr lang="ja-JP" altLang="en-US" sz="1600" dirty="0"/>
              <a:t>のバッファを選択</a:t>
            </a:r>
            <a:endParaRPr lang="en-US" altLang="ja-JP" sz="1600" dirty="0"/>
          </a:p>
          <a:p>
            <a:r>
              <a:rPr lang="en-US" altLang="ja-JP" sz="1600" dirty="0"/>
              <a:t>4. </a:t>
            </a:r>
            <a:r>
              <a:rPr lang="ja-JP" altLang="en-US" sz="1600" dirty="0"/>
              <a:t>実行をクリック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487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46C4D0ED-748D-483B-B768-3DE83B91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22" y="795587"/>
            <a:ext cx="4774278" cy="374482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274127" y="0"/>
            <a:ext cx="455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/>
              <a:t>郵便局</a:t>
            </a:r>
            <a:r>
              <a:rPr kumimoji="1" lang="ja-JP" altLang="en-US" sz="1800" b="1"/>
              <a:t>から</a:t>
            </a:r>
            <a:r>
              <a:rPr lang="en-US" altLang="ja-JP" sz="1800" b="1" dirty="0"/>
              <a:t>5</a:t>
            </a:r>
            <a:r>
              <a:rPr kumimoji="1" lang="en-US" altLang="ja-JP" sz="1800" b="1" dirty="0"/>
              <a:t>00m</a:t>
            </a:r>
            <a:r>
              <a:rPr kumimoji="1" lang="ja-JP" altLang="en-US" sz="1800" b="1" dirty="0"/>
              <a:t>圏内の郵便局が選択された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5ABE822-79E2-489D-AD33-3DA9FBCF7C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7" y="806547"/>
            <a:ext cx="4202982" cy="3887959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A50AFA7-E0A0-41DC-A3D4-8694104B91AD}"/>
              </a:ext>
            </a:extLst>
          </p:cNvPr>
          <p:cNvSpPr/>
          <p:nvPr/>
        </p:nvSpPr>
        <p:spPr>
          <a:xfrm>
            <a:off x="7093462" y="806546"/>
            <a:ext cx="698696" cy="253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E1548E9-0145-4A7B-AC2F-9534805413CA}"/>
              </a:ext>
            </a:extLst>
          </p:cNvPr>
          <p:cNvSpPr/>
          <p:nvPr/>
        </p:nvSpPr>
        <p:spPr>
          <a:xfrm>
            <a:off x="4369723" y="4328569"/>
            <a:ext cx="1893746" cy="211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56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4FF9AFD-AC6A-44D3-9217-E78EB7DC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9" y="588854"/>
            <a:ext cx="5505399" cy="140764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E865D8C-57AC-42C0-8F4C-0531AAE38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90" y="1348509"/>
            <a:ext cx="6474999" cy="41009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2324" y="16840"/>
            <a:ext cx="7886700" cy="505354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補足</a:t>
            </a:r>
            <a:r>
              <a:rPr kumimoji="1" lang="en-US" altLang="ja-JP" b="1" dirty="0">
                <a:solidFill>
                  <a:srgbClr val="0070C0"/>
                </a:solidFill>
              </a:rPr>
              <a:t>.</a:t>
            </a:r>
            <a:r>
              <a:rPr kumimoji="1" lang="ja-JP" altLang="en-US" b="1" dirty="0">
                <a:solidFill>
                  <a:srgbClr val="0070C0"/>
                </a:solidFill>
              </a:rPr>
              <a:t>多重リングバッファ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17439" y="16840"/>
            <a:ext cx="4128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プラグイン　　</a:t>
            </a:r>
            <a:endParaRPr kumimoji="1"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＞　プラグインの管理とインストール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135902" y="1553663"/>
            <a:ext cx="5008098" cy="167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84739" y="5099380"/>
            <a:ext cx="1098750" cy="124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C9CE195-5C2E-4AA8-9B92-69CC6D0E602C}"/>
              </a:ext>
            </a:extLst>
          </p:cNvPr>
          <p:cNvSpPr/>
          <p:nvPr/>
        </p:nvSpPr>
        <p:spPr>
          <a:xfrm>
            <a:off x="2016370" y="5449457"/>
            <a:ext cx="473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/>
              <a:t>Multi-distance buffer</a:t>
            </a:r>
            <a:r>
              <a:rPr lang="ja-JP" altLang="en-US" sz="1400" b="1" dirty="0"/>
              <a:t>を検索し、プラグインをインストールする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1821EA2-B9D4-4C51-ADDD-C1544B67E9F1}"/>
              </a:ext>
            </a:extLst>
          </p:cNvPr>
          <p:cNvCxnSpPr/>
          <p:nvPr/>
        </p:nvCxnSpPr>
        <p:spPr>
          <a:xfrm>
            <a:off x="4675163" y="909711"/>
            <a:ext cx="121920" cy="438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5AA9C95F-E240-43D0-AAC6-400D3D3B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56" y="652951"/>
            <a:ext cx="4356294" cy="501492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A25C12E-3B9D-4209-82A4-02DF46C814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05" y="435495"/>
            <a:ext cx="4093477" cy="405436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572000" y="47125"/>
            <a:ext cx="445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0070C0"/>
                </a:solidFill>
              </a:rPr>
              <a:t>ベクタ</a:t>
            </a:r>
            <a:r>
              <a:rPr lang="ja-JP" altLang="en-US" sz="1400" b="1" dirty="0">
                <a:solidFill>
                  <a:srgbClr val="0070C0"/>
                </a:solidFill>
              </a:rPr>
              <a:t>＞</a:t>
            </a:r>
            <a:r>
              <a:rPr lang="en-US" altLang="ja-JP" sz="1400" b="1" dirty="0">
                <a:solidFill>
                  <a:srgbClr val="0070C0"/>
                </a:solidFill>
              </a:rPr>
              <a:t>Multi-distance buffer</a:t>
            </a:r>
            <a:r>
              <a:rPr lang="ja-JP" altLang="en-US" sz="1400" b="1" dirty="0">
                <a:solidFill>
                  <a:srgbClr val="0070C0"/>
                </a:solidFill>
              </a:rPr>
              <a:t>＞</a:t>
            </a:r>
            <a:r>
              <a:rPr lang="en-US" altLang="ja-JP" sz="1400" b="1" dirty="0">
                <a:solidFill>
                  <a:srgbClr val="0070C0"/>
                </a:solidFill>
              </a:rPr>
              <a:t>Multi-distance buffer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7162" y="4639977"/>
            <a:ext cx="21355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1. </a:t>
            </a:r>
            <a:r>
              <a:rPr lang="ja-JP" altLang="en-US" sz="1600" dirty="0"/>
              <a:t>コンビニを選択</a:t>
            </a:r>
            <a:endParaRPr lang="en-US" altLang="ja-JP" sz="1600" dirty="0"/>
          </a:p>
          <a:p>
            <a:r>
              <a:rPr kumimoji="1" lang="en-US" altLang="ja-JP" sz="1600" dirty="0"/>
              <a:t>2.</a:t>
            </a:r>
            <a:r>
              <a:rPr lang="en-US" altLang="ja-JP" sz="1600" dirty="0"/>
              <a:t> Add</a:t>
            </a:r>
            <a:r>
              <a:rPr lang="ja-JP" altLang="en-US" sz="1600" dirty="0"/>
              <a:t>で距離を追加</a:t>
            </a:r>
            <a:endParaRPr lang="en-US" altLang="ja-JP" sz="1600" dirty="0"/>
          </a:p>
          <a:p>
            <a:r>
              <a:rPr kumimoji="1" lang="en-US" altLang="ja-JP" sz="1600" dirty="0"/>
              <a:t>3. </a:t>
            </a:r>
            <a:r>
              <a:rPr lang="ja-JP" altLang="en-US" sz="1600" dirty="0"/>
              <a:t>出力レイヤ名を入力</a:t>
            </a:r>
            <a:endParaRPr lang="en-US" altLang="ja-JP" sz="1600" dirty="0"/>
          </a:p>
          <a:p>
            <a:r>
              <a:rPr lang="en-US" altLang="ja-JP" sz="1600" dirty="0"/>
              <a:t>4. OK</a:t>
            </a:r>
            <a:r>
              <a:rPr lang="ja-JP" altLang="en-US" sz="1600" dirty="0"/>
              <a:t>をクリック</a:t>
            </a:r>
            <a:endParaRPr kumimoji="1"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6691308" y="926393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59771" y="202523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549659" y="4262903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056454" y="5228901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5" name="直線矢印コネクタ 4"/>
          <p:cNvCxnSpPr>
            <a:cxnSpLocks/>
          </p:cNvCxnSpPr>
          <p:nvPr/>
        </p:nvCxnSpPr>
        <p:spPr>
          <a:xfrm>
            <a:off x="4035395" y="882888"/>
            <a:ext cx="489249" cy="158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6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408</Words>
  <Application>Microsoft Macintosh PowerPoint</Application>
  <PresentationFormat>画面に合わせる (16:10)</PresentationFormat>
  <Paragraphs>74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テーマ</vt:lpstr>
      <vt:lpstr>PowerPoint プレゼンテーション</vt:lpstr>
      <vt:lpstr>領域分析</vt:lpstr>
      <vt:lpstr>A-1.　コンビニから500ｍのバッファ</vt:lpstr>
      <vt:lpstr>PowerPoint プレゼンテーション</vt:lpstr>
      <vt:lpstr>B.線バッファと面バッファ</vt:lpstr>
      <vt:lpstr>A-２.　空間検索を利用した抽出</vt:lpstr>
      <vt:lpstr>PowerPoint プレゼンテーション</vt:lpstr>
      <vt:lpstr>補足.多重リングバッファ</vt:lpstr>
      <vt:lpstr>PowerPoint プレゼンテーション</vt:lpstr>
      <vt:lpstr>PowerPoint プレゼンテーション</vt:lpstr>
      <vt:lpstr>PowerPoint プレゼンテーション</vt:lpstr>
      <vt:lpstr>100mごとに色分けした多重リングバッファが表示できた。</vt:lpstr>
      <vt:lpstr>2. ボロノイ分割</vt:lpstr>
      <vt:lpstr>PowerPoint プレゼンテーション</vt:lpstr>
      <vt:lpstr>ドローネ三角形分割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yamauchi</dc:creator>
  <cp:lastModifiedBy>YAMAUCHI Hiroyuki</cp:lastModifiedBy>
  <cp:revision>78</cp:revision>
  <dcterms:created xsi:type="dcterms:W3CDTF">2015-06-26T03:04:37Z</dcterms:created>
  <dcterms:modified xsi:type="dcterms:W3CDTF">2019-01-18T05:16:20Z</dcterms:modified>
</cp:coreProperties>
</file>